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4"/>
  </p:notesMasterIdLst>
  <p:sldIdLst>
    <p:sldId id="256" r:id="rId3"/>
    <p:sldId id="303" r:id="rId4"/>
    <p:sldId id="3309" r:id="rId5"/>
    <p:sldId id="291" r:id="rId6"/>
    <p:sldId id="3311" r:id="rId7"/>
    <p:sldId id="3313" r:id="rId8"/>
    <p:sldId id="3312" r:id="rId9"/>
    <p:sldId id="3314" r:id="rId10"/>
    <p:sldId id="3315" r:id="rId11"/>
    <p:sldId id="3316" r:id="rId12"/>
    <p:sldId id="274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8499" autoAdjust="0"/>
  </p:normalViewPr>
  <p:slideViewPr>
    <p:cSldViewPr snapToGrid="0">
      <p:cViewPr varScale="1">
        <p:scale>
          <a:sx n="43" d="100"/>
          <a:sy n="43" d="100"/>
        </p:scale>
        <p:origin x="93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06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2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9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2C50E-7492-4B5C-87E2-FFFB8080F40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9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2C50E-7492-4B5C-87E2-FFFB8080F40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04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2C50E-7492-4B5C-87E2-FFFB8080F40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161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0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32000" y="1542163"/>
            <a:ext cx="93218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嵌入式系统 </a:t>
            </a:r>
            <a:r>
              <a:rPr lang="en-US" altLang="zh-CN" b="1" dirty="0"/>
              <a:t>– </a:t>
            </a:r>
            <a:r>
              <a:rPr lang="zh-CN" altLang="en-US" b="1" dirty="0"/>
              <a:t>总线接口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4897829" cy="517526"/>
          </a:xfrm>
        </p:spPr>
        <p:txBody>
          <a:bodyPr/>
          <a:lstStyle/>
          <a:p>
            <a:r>
              <a:rPr lang="zh-CN" altLang="en-US" sz="4000" b="1" dirty="0"/>
              <a:t>第二讲 </a:t>
            </a:r>
            <a:r>
              <a:rPr lang="en-US" altLang="zh-CN" sz="4000" b="1" dirty="0"/>
              <a:t>UART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72935A-699C-48F7-83A3-5A6BA4462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09165D1-6210-49AA-91FC-1452EA43D3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2FA2E50-9D2A-49ED-83DE-36364518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实例演示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A5D0463-40F6-4057-8D44-F05151D9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3153" y="887657"/>
            <a:ext cx="8076655" cy="27767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85E15-61F1-442F-B14B-082B15622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64" y="3889032"/>
            <a:ext cx="4429743" cy="24673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214438C-0F60-455A-88B6-95A445F8E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922" y="4005340"/>
            <a:ext cx="304842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49D9CECB-F212-48A7-9419-6A6D4D53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Universal Synchronous/Asynchronous Receiver/Transmitter</a:t>
            </a:r>
          </a:p>
          <a:p>
            <a:r>
              <a:rPr lang="zh-CN" altLang="en-US" dirty="0"/>
              <a:t>通用 同步</a:t>
            </a:r>
            <a:r>
              <a:rPr lang="en-US" altLang="zh-CN" dirty="0"/>
              <a:t> 		       </a:t>
            </a:r>
            <a:r>
              <a:rPr lang="zh-CN" altLang="en-US" dirty="0"/>
              <a:t>异步</a:t>
            </a:r>
            <a:r>
              <a:rPr lang="en-US" altLang="zh-CN" dirty="0"/>
              <a:t>				 </a:t>
            </a:r>
            <a:r>
              <a:rPr lang="zh-CN" altLang="en-US" dirty="0"/>
              <a:t>串行接收</a:t>
            </a:r>
            <a:r>
              <a:rPr lang="en-US" altLang="zh-CN" dirty="0"/>
              <a:t>/</a:t>
            </a:r>
            <a:r>
              <a:rPr lang="zh-CN" altLang="en-US" dirty="0"/>
              <a:t>发送器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数据块为单位          字符为单位</a:t>
            </a:r>
            <a:endParaRPr lang="en-US" altLang="zh-CN" dirty="0"/>
          </a:p>
          <a:p>
            <a:r>
              <a:rPr lang="zh-CN" altLang="en-US" dirty="0"/>
              <a:t>字符、位同步</a:t>
            </a:r>
            <a:r>
              <a:rPr lang="en-US" altLang="zh-CN" dirty="0"/>
              <a:t>          </a:t>
            </a:r>
            <a:r>
              <a:rPr lang="zh-CN" altLang="en-US" dirty="0"/>
              <a:t>字符异步 位同步</a:t>
            </a:r>
            <a:endParaRPr lang="en-US" altLang="zh-CN" dirty="0"/>
          </a:p>
          <a:p>
            <a:r>
              <a:rPr lang="zh-CN" altLang="en-US" dirty="0"/>
              <a:t>字符间无间隔          字符间隔任意长</a:t>
            </a:r>
            <a:endParaRPr lang="en-US" altLang="zh-CN" dirty="0"/>
          </a:p>
          <a:p>
            <a:r>
              <a:rPr lang="zh-CN" altLang="en-US" dirty="0"/>
              <a:t>同步时钟</a:t>
            </a:r>
            <a:r>
              <a:rPr lang="en-US" altLang="zh-CN" dirty="0"/>
              <a:t>		    </a:t>
            </a:r>
            <a:r>
              <a:rPr lang="zh-CN" altLang="en-US" dirty="0"/>
              <a:t>时钟相近</a:t>
            </a:r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810194" cy="639762"/>
          </a:xfrm>
        </p:spPr>
        <p:txBody>
          <a:bodyPr/>
          <a:lstStyle/>
          <a:p>
            <a:r>
              <a:rPr lang="zh-CN" altLang="en-US" dirty="0"/>
              <a:t>第二讲  </a:t>
            </a:r>
            <a:r>
              <a:rPr lang="en-US" altLang="zh-CN" dirty="0"/>
              <a:t>UART </a:t>
            </a:r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63084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UART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硬件接线</a:t>
            </a:r>
            <a:endParaRPr lang="zh-CN" altLang="en-US" dirty="0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180717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UART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数据解析</a:t>
            </a:r>
            <a:endParaRPr lang="zh-CN" altLang="en-US" dirty="0"/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89E05788-BF37-4371-B6C2-B62457E9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652221"/>
            <a:ext cx="3984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数据校验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06CE8EBC-AB71-4D2F-96DA-E36A94097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15" name="日期占位符 2">
            <a:extLst>
              <a:ext uri="{FF2B5EF4-FFF2-40B4-BE49-F238E27FC236}">
                <a16:creationId xmlns:a16="http://schemas.microsoft.com/office/drawing/2014/main" id="{E75CB734-6F95-422E-9275-2D7E1818B7E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 dirty="0"/>
          </a:p>
        </p:txBody>
      </p:sp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C996DAA1-A72F-44EA-A98B-AA398B192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26772"/>
              </p:ext>
            </p:extLst>
          </p:nvPr>
        </p:nvGraphicFramePr>
        <p:xfrm>
          <a:off x="6606367" y="4363209"/>
          <a:ext cx="4813692" cy="215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Visio" r:id="rId4" imgW="4197477" imgH="1090803" progId="Visio.Drawing.11">
                  <p:embed/>
                </p:oleObj>
              </mc:Choice>
              <mc:Fallback>
                <p:oleObj name="Visio" r:id="rId4" imgW="4197477" imgH="1090803" progId="Visio.Drawing.11">
                  <p:embed/>
                  <p:pic>
                    <p:nvPicPr>
                      <p:cNvPr id="1485831" name="Object 7">
                        <a:extLst>
                          <a:ext uri="{FF2B5EF4-FFF2-40B4-BE49-F238E27FC236}">
                            <a16:creationId xmlns:a16="http://schemas.microsoft.com/office/drawing/2014/main" id="{F4A17DB9-1429-4A32-993E-10A4EBCED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6783" b="-1936"/>
                      <a:stretch>
                        <a:fillRect/>
                      </a:stretch>
                    </p:blipFill>
                    <p:spPr bwMode="auto">
                      <a:xfrm>
                        <a:off x="6606367" y="4363209"/>
                        <a:ext cx="4813692" cy="2159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8">
            <a:extLst>
              <a:ext uri="{FF2B5EF4-FFF2-40B4-BE49-F238E27FC236}">
                <a16:creationId xmlns:a16="http://schemas.microsoft.com/office/drawing/2014/main" id="{F2CFC1EC-2366-4B1B-9D0E-6235D476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1" y="4164539"/>
            <a:ext cx="3984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其它串口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25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UART </a:t>
            </a:r>
            <a:r>
              <a:rPr lang="zh-CN" altLang="en-US" dirty="0"/>
              <a:t>硬件接线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最少需要</a:t>
            </a:r>
            <a:r>
              <a:rPr lang="en-US" altLang="zh-CN" dirty="0"/>
              <a:t>3</a:t>
            </a:r>
            <a:r>
              <a:rPr lang="zh-CN" altLang="en-US" dirty="0"/>
              <a:t>根线：</a:t>
            </a:r>
            <a:r>
              <a:rPr lang="en-US" altLang="zh-CN" dirty="0"/>
              <a:t>TXD</a:t>
            </a:r>
            <a:r>
              <a:rPr lang="zh-CN" altLang="en-US" dirty="0"/>
              <a:t>、</a:t>
            </a:r>
            <a:r>
              <a:rPr lang="en-US" altLang="zh-CN" dirty="0"/>
              <a:t>RXD</a:t>
            </a:r>
            <a:r>
              <a:rPr lang="zh-CN" altLang="en-US" dirty="0"/>
              <a:t>、</a:t>
            </a:r>
            <a:r>
              <a:rPr lang="en-US" altLang="zh-CN" dirty="0"/>
              <a:t>GND</a:t>
            </a:r>
          </a:p>
          <a:p>
            <a:r>
              <a:rPr lang="zh-CN" altLang="en-US" dirty="0"/>
              <a:t>主、从机波特率必须相同</a:t>
            </a:r>
            <a:endParaRPr lang="en-US" altLang="zh-CN" dirty="0"/>
          </a:p>
          <a:p>
            <a:r>
              <a:rPr lang="zh-CN" altLang="en-US" dirty="0"/>
              <a:t>主、从机交叉接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237B5CB9-1D7F-4C2F-8F57-86089C01682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2" b="7201"/>
          <a:stretch/>
        </p:blipFill>
        <p:spPr bwMode="auto">
          <a:xfrm>
            <a:off x="4297886" y="2311480"/>
            <a:ext cx="4280452" cy="28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ED0300-5E4C-4D7E-95C2-F6D12D6C9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795" y="2364954"/>
            <a:ext cx="2724290" cy="4375375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12606FF-C57C-4374-BF26-BFB4D7109E6E}"/>
              </a:ext>
            </a:extLst>
          </p:cNvPr>
          <p:cNvCxnSpPr>
            <a:cxnSpLocks/>
          </p:cNvCxnSpPr>
          <p:nvPr/>
        </p:nvCxnSpPr>
        <p:spPr>
          <a:xfrm>
            <a:off x="8165304" y="3589285"/>
            <a:ext cx="2103416" cy="568814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39365D3-4ED4-4AC8-A640-864F919ADE2F}"/>
              </a:ext>
            </a:extLst>
          </p:cNvPr>
          <p:cNvCxnSpPr>
            <a:cxnSpLocks/>
          </p:cNvCxnSpPr>
          <p:nvPr/>
        </p:nvCxnSpPr>
        <p:spPr>
          <a:xfrm>
            <a:off x="8165304" y="4158099"/>
            <a:ext cx="2001816" cy="787693"/>
          </a:xfrm>
          <a:prstGeom prst="straightConnector1">
            <a:avLst/>
          </a:prstGeom>
          <a:ln w="730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1260157-D9F6-4AD3-A5BD-89465E3F1064}"/>
              </a:ext>
            </a:extLst>
          </p:cNvPr>
          <p:cNvCxnSpPr>
            <a:cxnSpLocks/>
          </p:cNvCxnSpPr>
          <p:nvPr/>
        </p:nvCxnSpPr>
        <p:spPr>
          <a:xfrm flipV="1">
            <a:off x="8107886" y="4551945"/>
            <a:ext cx="2160834" cy="128355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E14A953E-7DF7-4D23-9788-D2D887F10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17" name="日期占位符 2">
            <a:extLst>
              <a:ext uri="{FF2B5EF4-FFF2-40B4-BE49-F238E27FC236}">
                <a16:creationId xmlns:a16="http://schemas.microsoft.com/office/drawing/2014/main" id="{B9B9F45E-93AA-4F70-AAF6-2E7A06C6DDA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3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UART </a:t>
            </a:r>
            <a:r>
              <a:rPr lang="zh-CN" altLang="en-US" dirty="0"/>
              <a:t>异步通信</a:t>
            </a:r>
            <a:r>
              <a:rPr lang="en-US" altLang="zh-CN" dirty="0"/>
              <a:t> </a:t>
            </a:r>
            <a:r>
              <a:rPr lang="zh-CN" altLang="en-US" dirty="0"/>
              <a:t>数据格式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085C7724-86BF-4E6F-8FD3-5A3D847E5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85798"/>
              </p:ext>
            </p:extLst>
          </p:nvPr>
        </p:nvGraphicFramePr>
        <p:xfrm>
          <a:off x="838200" y="2054970"/>
          <a:ext cx="9575589" cy="274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Visio" r:id="rId4" imgW="2882503" imgH="820341" progId="Visio.Drawing.6">
                  <p:embed/>
                </p:oleObj>
              </mc:Choice>
              <mc:Fallback>
                <p:oleObj name="Visio" r:id="rId4" imgW="2882503" imgH="820341" progId="Visio.Drawing.6">
                  <p:embed/>
                  <p:pic>
                    <p:nvPicPr>
                      <p:cNvPr id="1484807" name="Object 7">
                        <a:extLst>
                          <a:ext uri="{FF2B5EF4-FFF2-40B4-BE49-F238E27FC236}">
                            <a16:creationId xmlns:a16="http://schemas.microsoft.com/office/drawing/2014/main" id="{3577FEF8-BF2F-4218-86B3-632E4A282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4970"/>
                        <a:ext cx="9575589" cy="2748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53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UART</a:t>
            </a:r>
            <a:r>
              <a:rPr lang="zh-CN" altLang="en-US" dirty="0"/>
              <a:t>数据解析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888032"/>
            <a:ext cx="8839200" cy="5630212"/>
          </a:xfrm>
        </p:spPr>
        <p:txBody>
          <a:bodyPr/>
          <a:lstStyle/>
          <a:p>
            <a:r>
              <a:rPr lang="zh-CN" altLang="en-US" dirty="0"/>
              <a:t>默认情况下，发送</a:t>
            </a:r>
            <a:r>
              <a:rPr lang="en-US" altLang="zh-CN" dirty="0"/>
              <a:t>1</a:t>
            </a:r>
            <a:r>
              <a:rPr lang="zh-CN" altLang="en-US" dirty="0"/>
              <a:t>个字节数据，实际上是</a:t>
            </a:r>
            <a:r>
              <a:rPr lang="en-US" altLang="zh-CN" dirty="0"/>
              <a:t>10</a:t>
            </a:r>
            <a:r>
              <a:rPr lang="zh-CN" altLang="en-US" dirty="0"/>
              <a:t>位数据。</a:t>
            </a:r>
            <a:endParaRPr lang="de-DE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C96EF5-A039-46CD-9F47-9DC5852E4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6" y="1549802"/>
            <a:ext cx="11553208" cy="3758396"/>
          </a:xfrm>
          <a:prstGeom prst="rect">
            <a:avLst/>
          </a:prstGeom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326F9F2E-B51E-495F-8F2B-9AA05A5F1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B18C403A-283E-4357-B053-ED820F5352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 dirty="0"/>
          </a:p>
        </p:txBody>
      </p:sp>
      <p:pic>
        <p:nvPicPr>
          <p:cNvPr id="8" name="Picture 2" descr="https://timgsa.baidu.com/timg?image&amp;quality=80&amp;size=b9999_10000&amp;sec=1526920039336&amp;di=b110291d814af0d4b8b81b5af854c9b2&amp;imgtype=0&amp;src=http%3A%2F%2Fhiphotos.baidu.com%2Fxiasanming%2Fpic%2Fitem%2F1731fb3c437d57883f6d9779.jpg">
            <a:extLst>
              <a:ext uri="{FF2B5EF4-FFF2-40B4-BE49-F238E27FC236}">
                <a16:creationId xmlns:a16="http://schemas.microsoft.com/office/drawing/2014/main" id="{F4998657-5F34-4750-BB22-F1F74BA90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6120" r="862" b="31107"/>
          <a:stretch/>
        </p:blipFill>
        <p:spPr bwMode="auto">
          <a:xfrm>
            <a:off x="13229608" y="1992253"/>
            <a:ext cx="11358726" cy="20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954674E-9DF7-45D9-9339-4A279E3EFB3A}"/>
              </a:ext>
            </a:extLst>
          </p:cNvPr>
          <p:cNvSpPr/>
          <p:nvPr/>
        </p:nvSpPr>
        <p:spPr>
          <a:xfrm>
            <a:off x="1540038" y="4234934"/>
            <a:ext cx="928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10101010 01010101 11010011 00001011 11111111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05091 -0.0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5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UART</a:t>
            </a:r>
            <a:r>
              <a:rPr lang="zh-CN" altLang="en-US" dirty="0"/>
              <a:t>数据传输速率和距离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850" y="888032"/>
            <a:ext cx="11156557" cy="5630212"/>
          </a:xfrm>
        </p:spPr>
        <p:txBody>
          <a:bodyPr/>
          <a:lstStyle/>
          <a:p>
            <a:r>
              <a:rPr lang="zh-CN" altLang="en-US" sz="3200" b="1" dirty="0"/>
              <a:t>传输速率</a:t>
            </a:r>
          </a:p>
          <a:p>
            <a:r>
              <a:rPr lang="zh-CN" altLang="en-US" dirty="0"/>
              <a:t>      比特率是每秒钟传输二进制代码的位数，单位是：位／秒（</a:t>
            </a:r>
            <a:r>
              <a:rPr lang="en-US" altLang="zh-CN" dirty="0"/>
              <a:t>bps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      </a:t>
            </a:r>
            <a:r>
              <a:rPr lang="en-US" altLang="zh-CN" dirty="0"/>
              <a:t>10</a:t>
            </a:r>
            <a:r>
              <a:rPr lang="zh-CN" altLang="en-US" dirty="0"/>
              <a:t>位</a:t>
            </a:r>
            <a:r>
              <a:rPr lang="en-US" altLang="zh-CN" dirty="0"/>
              <a:t>×240</a:t>
            </a:r>
            <a:r>
              <a:rPr lang="zh-CN" altLang="en-US" dirty="0"/>
              <a:t>个</a:t>
            </a:r>
            <a:r>
              <a:rPr lang="en-US" altLang="zh-CN" dirty="0"/>
              <a:t>/</a:t>
            </a:r>
            <a:r>
              <a:rPr lang="zh-CN" altLang="en-US" dirty="0"/>
              <a:t>秒 </a:t>
            </a:r>
            <a:r>
              <a:rPr lang="en-US" altLang="zh-CN" dirty="0"/>
              <a:t>= 2400 bps</a:t>
            </a:r>
          </a:p>
          <a:p>
            <a:endParaRPr lang="en-US" altLang="zh-CN" dirty="0"/>
          </a:p>
          <a:p>
            <a:r>
              <a:rPr lang="zh-CN" altLang="en-US" sz="3200" b="1" dirty="0"/>
              <a:t>传输距离与传输速率的关系</a:t>
            </a:r>
          </a:p>
          <a:p>
            <a:r>
              <a:rPr lang="zh-CN" altLang="en-US" dirty="0"/>
              <a:t>电气特性；</a:t>
            </a:r>
            <a:endParaRPr lang="en-US" altLang="zh-CN" dirty="0"/>
          </a:p>
          <a:p>
            <a:r>
              <a:rPr lang="zh-CN" altLang="en-US" dirty="0"/>
              <a:t>当传输线非平衡屏蔽双绞线时，传输距离随传输速率的增加而减小；</a:t>
            </a:r>
            <a:endParaRPr lang="en-US" altLang="zh-CN" dirty="0"/>
          </a:p>
          <a:p>
            <a:r>
              <a:rPr lang="zh-CN" altLang="en-US" dirty="0"/>
              <a:t>当比特率高时，最大传输距离迅速下降。</a:t>
            </a:r>
          </a:p>
          <a:p>
            <a:endParaRPr lang="en-US" alt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326F9F2E-B51E-495F-8F2B-9AA05A5F1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B18C403A-283E-4357-B053-ED820F5352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682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425963-858E-47C4-BCBD-A3B12A611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A4EA05-7411-4325-BA68-3A223F195A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1B85E4-EA7B-4138-A0B5-969BE665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UART</a:t>
            </a:r>
            <a:r>
              <a:rPr lang="zh-CN" altLang="en-US" dirty="0"/>
              <a:t>错误校验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AE45FC8-0073-4AB2-973F-4F49CFB2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12" y="924719"/>
            <a:ext cx="11858976" cy="5264345"/>
          </a:xfrm>
        </p:spPr>
        <p:txBody>
          <a:bodyPr/>
          <a:lstStyle/>
          <a:p>
            <a:r>
              <a:rPr lang="zh-CN" altLang="en-US" b="1" dirty="0"/>
              <a:t>奇偶校验</a:t>
            </a:r>
            <a:endParaRPr lang="en-US" altLang="zh-CN" b="1" dirty="0"/>
          </a:p>
          <a:p>
            <a:r>
              <a:rPr lang="zh-CN" altLang="en-US" dirty="0"/>
              <a:t>奇校验：所有传送的数位（含字符的各数位和校验位）中，“</a:t>
            </a:r>
            <a:r>
              <a:rPr lang="en-US" altLang="zh-CN" dirty="0"/>
              <a:t>1”</a:t>
            </a:r>
            <a:r>
              <a:rPr lang="zh-CN" altLang="en-US" dirty="0"/>
              <a:t>的个数为奇数，如：</a:t>
            </a:r>
            <a:r>
              <a:rPr lang="en-US" altLang="zh-CN" dirty="0"/>
              <a:t>1 0110</a:t>
            </a:r>
            <a:r>
              <a:rPr lang="zh-CN" altLang="en-US" dirty="0"/>
              <a:t>，</a:t>
            </a:r>
            <a:r>
              <a:rPr lang="en-US" altLang="zh-CN" dirty="0"/>
              <a:t>0101</a:t>
            </a:r>
          </a:p>
          <a:p>
            <a:r>
              <a:rPr lang="zh-CN" altLang="en-US" dirty="0"/>
              <a:t>偶校验：所有传送的数位（含字符的各数位和校验位）中，“</a:t>
            </a:r>
            <a:r>
              <a:rPr lang="en-US" altLang="zh-CN" dirty="0"/>
              <a:t>1”</a:t>
            </a:r>
            <a:r>
              <a:rPr lang="zh-CN" altLang="en-US" dirty="0"/>
              <a:t>的个数为偶数，如：</a:t>
            </a:r>
            <a:r>
              <a:rPr lang="en-US" altLang="zh-CN" dirty="0"/>
              <a:t>1 0100</a:t>
            </a:r>
            <a:r>
              <a:rPr lang="zh-CN" altLang="en-US" dirty="0"/>
              <a:t>，</a:t>
            </a:r>
            <a:r>
              <a:rPr lang="en-US" altLang="zh-CN" dirty="0"/>
              <a:t>0101</a:t>
            </a:r>
          </a:p>
          <a:p>
            <a:r>
              <a:rPr lang="zh-CN" altLang="en-US" b="1" dirty="0"/>
              <a:t>代码和校验</a:t>
            </a:r>
            <a:endParaRPr lang="en-US" altLang="zh-CN" b="1" dirty="0"/>
          </a:p>
          <a:p>
            <a:r>
              <a:rPr lang="zh-CN" altLang="en-US" dirty="0"/>
              <a:t>数据块求和附加到数据块末尾； 接收方接收数据对数据块求和；求和结果与发送方的“校验和”进行比较。</a:t>
            </a:r>
            <a:endParaRPr lang="en-US" altLang="zh-CN" dirty="0"/>
          </a:p>
          <a:p>
            <a:r>
              <a:rPr lang="zh-CN" altLang="en-US" dirty="0"/>
              <a:t>十六进制串</a:t>
            </a:r>
            <a:r>
              <a:rPr lang="en-US" altLang="zh-CN" dirty="0"/>
              <a:t>: 0102030405060708   </a:t>
            </a:r>
            <a:r>
              <a:rPr lang="zh-CN" altLang="en-US" dirty="0"/>
              <a:t>的校验和是</a:t>
            </a:r>
            <a:r>
              <a:rPr lang="en-US" altLang="zh-CN" dirty="0"/>
              <a:t>: 24 (</a:t>
            </a:r>
            <a:r>
              <a:rPr lang="zh-CN" altLang="en-US" dirty="0"/>
              <a:t>十六进制</a:t>
            </a:r>
            <a:r>
              <a:rPr lang="en-US" altLang="zh-CN" dirty="0"/>
              <a:t>)</a:t>
            </a:r>
            <a:endParaRPr lang="zh-CN" altLang="en-US" dirty="0"/>
          </a:p>
          <a:p>
            <a:r>
              <a:rPr lang="zh-CN" altLang="en-US" b="1" dirty="0"/>
              <a:t>循环冗余校验  </a:t>
            </a:r>
            <a:r>
              <a:rPr lang="en-US" altLang="zh-CN" dirty="0"/>
              <a:t>0102030405060708   </a:t>
            </a:r>
            <a:r>
              <a:rPr lang="zh-CN" altLang="en-US" dirty="0"/>
              <a:t>的</a:t>
            </a:r>
            <a:r>
              <a:rPr lang="en-US" altLang="zh-CN" dirty="0"/>
              <a:t>CRC</a:t>
            </a:r>
            <a:r>
              <a:rPr lang="zh-CN" altLang="en-US" dirty="0"/>
              <a:t>是</a:t>
            </a:r>
            <a:r>
              <a:rPr lang="en-US" altLang="zh-CN" dirty="0"/>
              <a:t>:  B0 CF (</a:t>
            </a:r>
            <a:r>
              <a:rPr lang="zh-CN" altLang="en-US" dirty="0"/>
              <a:t>十六进制</a:t>
            </a:r>
            <a:r>
              <a:rPr lang="en-US" altLang="zh-CN" dirty="0"/>
              <a:t>)</a:t>
            </a:r>
            <a:endParaRPr lang="zh-CN" altLang="en-US" dirty="0"/>
          </a:p>
          <a:p>
            <a:r>
              <a:rPr lang="zh-CN" altLang="en-US" dirty="0"/>
              <a:t>通过某种数学运算实现有效信息与校验位之间的循环校验。</a:t>
            </a: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B04C4E-974C-4DA5-BD66-5FEE7F06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757433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2223 L -0.86719 -0.0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9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76FA6EE-8B5B-43AA-A39E-B60079BD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24" y="1108869"/>
            <a:ext cx="11858976" cy="4896046"/>
          </a:xfrm>
        </p:spPr>
        <p:txBody>
          <a:bodyPr/>
          <a:lstStyle/>
          <a:p>
            <a:r>
              <a:rPr lang="en-US" altLang="zh-CN" b="1" dirty="0"/>
              <a:t>RS232C</a:t>
            </a:r>
            <a:r>
              <a:rPr lang="zh-CN" altLang="en-US" dirty="0"/>
              <a:t>是美国电子工业协会</a:t>
            </a:r>
            <a:r>
              <a:rPr lang="en-US" altLang="zh-CN" dirty="0"/>
              <a:t>EIA</a:t>
            </a:r>
            <a:r>
              <a:rPr lang="zh-CN" altLang="en-US" dirty="0"/>
              <a:t>（</a:t>
            </a:r>
            <a:r>
              <a:rPr lang="en-US" altLang="zh-CN" dirty="0"/>
              <a:t>Electronic Industries Association</a:t>
            </a:r>
            <a:r>
              <a:rPr lang="zh-CN" altLang="en-US" dirty="0"/>
              <a:t>）</a:t>
            </a:r>
            <a:r>
              <a:rPr lang="en-US" altLang="zh-CN" dirty="0"/>
              <a:t>1973</a:t>
            </a:r>
            <a:r>
              <a:rPr lang="zh-CN" altLang="en-US" dirty="0"/>
              <a:t>年公布的一种串行数据通信标准。</a:t>
            </a:r>
            <a:endParaRPr lang="en-US" altLang="zh-CN" dirty="0"/>
          </a:p>
          <a:p>
            <a:r>
              <a:rPr lang="en-US" altLang="zh-CN" dirty="0"/>
              <a:t>RS-232C</a:t>
            </a:r>
            <a:r>
              <a:rPr lang="zh-CN" altLang="en-US" dirty="0"/>
              <a:t>采用负逻辑电平，发送数据时，发送端输出的逻辑“</a:t>
            </a:r>
            <a:r>
              <a:rPr lang="en-US" altLang="zh-CN" dirty="0"/>
              <a:t>0” </a:t>
            </a:r>
            <a:r>
              <a:rPr lang="zh-CN" altLang="en-US" dirty="0"/>
              <a:t>表示正电平（</a:t>
            </a:r>
            <a:r>
              <a:rPr lang="en-US" altLang="zh-CN" dirty="0"/>
              <a:t>+5</a:t>
            </a:r>
            <a:r>
              <a:rPr lang="zh-CN" altLang="en-US" dirty="0"/>
              <a:t>～＋</a:t>
            </a:r>
            <a:r>
              <a:rPr lang="en-US" altLang="zh-CN" dirty="0"/>
              <a:t>15V</a:t>
            </a:r>
            <a:r>
              <a:rPr lang="zh-CN" altLang="en-US" dirty="0"/>
              <a:t>），输出的逻辑“</a:t>
            </a:r>
            <a:r>
              <a:rPr lang="en-US" altLang="zh-CN" dirty="0"/>
              <a:t>1”</a:t>
            </a:r>
            <a:r>
              <a:rPr lang="zh-CN" altLang="en-US" dirty="0"/>
              <a:t>表示负电平（</a:t>
            </a:r>
            <a:r>
              <a:rPr lang="en-US" altLang="zh-CN" dirty="0"/>
              <a:t>-5V</a:t>
            </a:r>
            <a:r>
              <a:rPr lang="zh-CN" altLang="en-US" dirty="0"/>
              <a:t>～</a:t>
            </a:r>
            <a:r>
              <a:rPr lang="en-US" altLang="zh-CN" dirty="0"/>
              <a:t>-15V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传输距离最大约为</a:t>
            </a:r>
            <a:r>
              <a:rPr lang="en-US" altLang="zh-CN" dirty="0"/>
              <a:t>15m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RS485</a:t>
            </a:r>
            <a:r>
              <a:rPr lang="zh-CN" altLang="en-US" dirty="0"/>
              <a:t>定义平衡数字多点系统中的驱动器和接收器的电气特性的标准</a:t>
            </a:r>
            <a:r>
              <a:rPr lang="en-US" altLang="zh-CN" dirty="0"/>
              <a:t>.</a:t>
            </a:r>
            <a:r>
              <a:rPr lang="zh-CN" altLang="en-US" dirty="0"/>
              <a:t>主从通信方式</a:t>
            </a:r>
            <a:r>
              <a:rPr lang="en-US" altLang="zh-CN" dirty="0"/>
              <a:t>,</a:t>
            </a:r>
            <a:r>
              <a:rPr lang="zh-CN" altLang="en-US" dirty="0"/>
              <a:t>用一对双绞线将各个接口的“</a:t>
            </a:r>
            <a:r>
              <a:rPr lang="en-US" altLang="zh-CN" dirty="0"/>
              <a:t>A”</a:t>
            </a:r>
            <a:r>
              <a:rPr lang="zh-CN" altLang="en-US" dirty="0"/>
              <a:t>、“</a:t>
            </a:r>
            <a:r>
              <a:rPr lang="en-US" altLang="zh-CN" dirty="0"/>
              <a:t>B”</a:t>
            </a:r>
            <a:r>
              <a:rPr lang="zh-CN" altLang="en-US" dirty="0"/>
              <a:t>端连接起来</a:t>
            </a:r>
            <a:r>
              <a:rPr lang="en-US" altLang="zh-CN" dirty="0"/>
              <a:t>,</a:t>
            </a:r>
            <a:r>
              <a:rPr lang="zh-CN" altLang="en-US" dirty="0"/>
              <a:t>检测两线之间的电位差</a:t>
            </a:r>
            <a:r>
              <a:rPr lang="en-US" altLang="zh-CN" dirty="0"/>
              <a:t>.</a:t>
            </a:r>
            <a:r>
              <a:rPr lang="zh-CN" altLang="en-US" dirty="0"/>
              <a:t> 输入电压大于</a:t>
            </a:r>
            <a:r>
              <a:rPr lang="en-US" altLang="zh-CN" dirty="0"/>
              <a:t>200mV</a:t>
            </a:r>
            <a:r>
              <a:rPr lang="zh-CN" altLang="en-US" dirty="0"/>
              <a:t>（或小于</a:t>
            </a:r>
            <a:r>
              <a:rPr lang="en-US" altLang="zh-CN" dirty="0"/>
              <a:t>-200mV</a:t>
            </a:r>
            <a:r>
              <a:rPr lang="zh-CN" altLang="en-US" dirty="0"/>
              <a:t>）时，输出逻辑“</a:t>
            </a:r>
            <a:r>
              <a:rPr lang="en-US" altLang="zh-CN" dirty="0"/>
              <a:t>1”</a:t>
            </a:r>
            <a:r>
              <a:rPr lang="zh-CN" altLang="en-US" dirty="0"/>
              <a:t>（或“</a:t>
            </a:r>
            <a:r>
              <a:rPr lang="en-US" altLang="zh-CN" dirty="0"/>
              <a:t>0”</a:t>
            </a:r>
            <a:r>
              <a:rPr lang="zh-CN" altLang="en-US" dirty="0"/>
              <a:t>）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其它串口标准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326F9F2E-B51E-495F-8F2B-9AA05A5F1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B18C403A-283E-4357-B053-ED820F5352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 dirty="0"/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6095D9A2-65F9-4387-9780-C9C081A2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181" y="759814"/>
            <a:ext cx="8280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h19">
            <a:extLst>
              <a:ext uri="{FF2B5EF4-FFF2-40B4-BE49-F238E27FC236}">
                <a16:creationId xmlns:a16="http://schemas.microsoft.com/office/drawing/2014/main" id="{ABEDD989-5FF8-4B30-9C1A-92D3D5B8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181" y="757433"/>
            <a:ext cx="4786312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79466 -0.0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4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83034 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2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425963-858E-47C4-BCBD-A3B12A611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A4EA05-7411-4325-BA68-3A223F195A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51B85E4-EA7B-4138-A0B5-969BE665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三种对比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07C7214-1B7F-4142-980F-DD7BA9B2D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234" y="1448042"/>
            <a:ext cx="2514286" cy="36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9A1E8C-4991-41FB-9BA3-4727B62CE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814" y="1443280"/>
            <a:ext cx="3504762" cy="36095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6856D2-6ABB-43FF-ACF4-0D10AC320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499" y="1314708"/>
            <a:ext cx="42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9022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5859</TotalTime>
  <Words>543</Words>
  <Application>Microsoft Office PowerPoint</Application>
  <PresentationFormat>宽屏</PresentationFormat>
  <Paragraphs>82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Wingdings</vt:lpstr>
      <vt:lpstr>孙冬梅PPT母版_V6.0</vt:lpstr>
      <vt:lpstr>1_孙冬梅PPT母版_V6.0</vt:lpstr>
      <vt:lpstr>Visio</vt:lpstr>
      <vt:lpstr>嵌入式系统 – 总线接口</vt:lpstr>
      <vt:lpstr>第二讲  UART </vt:lpstr>
      <vt:lpstr>1. UART 硬件接线</vt:lpstr>
      <vt:lpstr>2. UART 异步通信 数据格式</vt:lpstr>
      <vt:lpstr>2. UART数据解析</vt:lpstr>
      <vt:lpstr>2. UART数据传输速率和距离</vt:lpstr>
      <vt:lpstr>3 UART错误校验</vt:lpstr>
      <vt:lpstr>4. 其它串口标准</vt:lpstr>
      <vt:lpstr>4. 三种对比</vt:lpstr>
      <vt:lpstr>实例演示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746</cp:revision>
  <cp:lastPrinted>2019-06-21T01:02:15Z</cp:lastPrinted>
  <dcterms:created xsi:type="dcterms:W3CDTF">2019-05-27T01:44:11Z</dcterms:created>
  <dcterms:modified xsi:type="dcterms:W3CDTF">2020-04-06T12:14:53Z</dcterms:modified>
</cp:coreProperties>
</file>